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3"/>
  </p:handoutMasterIdLst>
  <p:sldIdLst>
    <p:sldId id="257" r:id="rId2"/>
    <p:sldId id="258" r:id="rId3"/>
    <p:sldId id="261" r:id="rId4"/>
    <p:sldId id="274" r:id="rId5"/>
    <p:sldId id="283" r:id="rId6"/>
    <p:sldId id="282" r:id="rId7"/>
    <p:sldId id="262" r:id="rId8"/>
    <p:sldId id="263" r:id="rId9"/>
    <p:sldId id="264" r:id="rId10"/>
    <p:sldId id="266" r:id="rId11"/>
    <p:sldId id="275" r:id="rId12"/>
    <p:sldId id="276" r:id="rId13"/>
    <p:sldId id="277" r:id="rId14"/>
    <p:sldId id="271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3" r:id="rId37"/>
    <p:sldId id="304" r:id="rId38"/>
    <p:sldId id="305" r:id="rId39"/>
    <p:sldId id="307" r:id="rId40"/>
    <p:sldId id="308" r:id="rId41"/>
    <p:sldId id="306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01" r:id="rId57"/>
    <p:sldId id="323" r:id="rId58"/>
    <p:sldId id="324" r:id="rId59"/>
    <p:sldId id="325" r:id="rId60"/>
    <p:sldId id="326" r:id="rId61"/>
    <p:sldId id="328" r:id="rId62"/>
    <p:sldId id="329" r:id="rId63"/>
    <p:sldId id="330" r:id="rId64"/>
    <p:sldId id="327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02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9267B3DE-01DD-4572-9731-06C61D44D86A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CC96E9C-4D3B-4B67-B4E9-0397306D3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7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1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4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1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6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4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C5CF0-20FE-4878-B4C0-FEDC3D00A533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Chapter 11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Diffusion equations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97" y="3118270"/>
            <a:ext cx="6586944" cy="32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Return to Black-Scholes and try a naïve numerical approach</a:t>
            </a:r>
          </a:p>
          <a:p>
            <a:r>
              <a:rPr lang="en-US" dirty="0" smtClean="0"/>
              <a:t>The problem 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set up nodes (a grid) and approximate the derivatives with finite differences</a:t>
            </a:r>
            <a:endParaRPr lang="en-U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20" y="1858369"/>
            <a:ext cx="5840474" cy="92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60" y="2889564"/>
            <a:ext cx="2542252" cy="54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360" y="3571553"/>
            <a:ext cx="2674156" cy="1405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1677" y="212392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81676" y="29591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ICs: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81676" y="358731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Cs: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grid is given by</a:t>
            </a:r>
          </a:p>
          <a:p>
            <a:endParaRPr lang="en-US" sz="3200" i="1" dirty="0"/>
          </a:p>
          <a:p>
            <a:r>
              <a:rPr lang="en-US" sz="3200" dirty="0" smtClean="0"/>
              <a:t>A function on this grid becomes the grid function V with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The IC becomes</a:t>
            </a:r>
          </a:p>
          <a:p>
            <a:r>
              <a:rPr lang="en-US" sz="3200" dirty="0" smtClean="0"/>
              <a:t>Use a first-order forward difference in time and centered finite differences in space in PDE:</a:t>
            </a:r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80" y="1300480"/>
            <a:ext cx="6552850" cy="985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39" y="3602318"/>
            <a:ext cx="3612016" cy="46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80" y="2907961"/>
            <a:ext cx="2141904" cy="535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85" y="5249623"/>
            <a:ext cx="10525724" cy="8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Rearrange this last equation to get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Note that if we plug in values at time level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 smtClean="0"/>
                  <a:t>, we get new value at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3200" dirty="0" smtClean="0"/>
                  <a:t>(explicit equation for new value)</a:t>
                </a:r>
              </a:p>
              <a:p>
                <a:r>
                  <a:rPr lang="en-US" sz="3200" dirty="0" smtClean="0"/>
                  <a:t>We can march in forward in time level at all grid points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333" t="-2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7" y="1748501"/>
            <a:ext cx="10996643" cy="8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We need to use BCs.  </a:t>
                </a:r>
              </a:p>
              <a:p>
                <a:r>
                  <a:rPr lang="en-US" sz="3200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and we just drop it</a:t>
                </a:r>
              </a:p>
              <a:p>
                <a:r>
                  <a:rPr lang="en-US" sz="3200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, use Neumann condition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can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and use that in the discrete form of the PDE</a:t>
                </a:r>
              </a:p>
              <a:p>
                <a:r>
                  <a:rPr lang="en-US" sz="3200" dirty="0" smtClean="0"/>
                  <a:t>The location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is called a fictitious or ghost point</a:t>
                </a:r>
              </a:p>
              <a:p>
                <a:r>
                  <a:rPr lang="en-US" sz="3200" dirty="0" smtClean="0"/>
                  <a:t>Note that if we plug in values at time level j, we get new value at time j+1 (explicit equation for new value)</a:t>
                </a:r>
              </a:p>
              <a:p>
                <a:r>
                  <a:rPr lang="en-US" sz="3200" dirty="0" smtClean="0"/>
                  <a:t>We can march in forward in time level at all grid points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217" t="-3218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58" y="2259876"/>
            <a:ext cx="3207465" cy="8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86" y="1573460"/>
            <a:ext cx="5137461" cy="748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2379622"/>
            <a:ext cx="5268726" cy="161670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4065" y="1742569"/>
            <a:ext cx="3421306" cy="324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Parameter set up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Space grid in x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Time grid in 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Numerical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Preallocate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IC (</a:t>
            </a:r>
            <a:r>
              <a:rPr lang="en-US" sz="2400" dirty="0" err="1" smtClean="0"/>
              <a:t>pcwise</a:t>
            </a:r>
            <a:r>
              <a:rPr lang="en-US" sz="2400" dirty="0" smtClean="0"/>
              <a:t> linear)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98571" y="2860766"/>
            <a:ext cx="2725494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898571" y="3348730"/>
            <a:ext cx="2725494" cy="998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939315" y="3790673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939315" y="1922949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5" y="4038972"/>
            <a:ext cx="3535837" cy="65059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5055326" y="4519749"/>
            <a:ext cx="2488972" cy="1645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March forward in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770694" y="1936361"/>
            <a:ext cx="2737683" cy="324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Outer loop advances time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Inner loop update all the x locations to get one new time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8" y="1516199"/>
            <a:ext cx="7928231" cy="4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Plot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30610" y="3696987"/>
            <a:ext cx="2737683" cy="2505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If S=2, then little chance it will reach strike price K=3; low value</a:t>
            </a:r>
          </a:p>
          <a:p>
            <a:r>
              <a:rPr lang="en-US" sz="2400" dirty="0"/>
              <a:t>If </a:t>
            </a:r>
            <a:r>
              <a:rPr lang="en-US" sz="2400" dirty="0" smtClean="0"/>
              <a:t>S=3, </a:t>
            </a:r>
            <a:r>
              <a:rPr lang="en-US" sz="2400" dirty="0"/>
              <a:t>then </a:t>
            </a:r>
            <a:r>
              <a:rPr lang="en-US" sz="2400" dirty="0" smtClean="0"/>
              <a:t>value is higher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8" y="1569993"/>
            <a:ext cx="4333954" cy="977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98" y="1569993"/>
            <a:ext cx="2405335" cy="17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3369913"/>
            <a:ext cx="6749868" cy="34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extend simulate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 smtClean="0"/>
                  <a:t> (loops not shown)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30610" y="3696987"/>
            <a:ext cx="2737683" cy="25050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This makes no sense: look at the scale on the ordinate!</a:t>
            </a:r>
          </a:p>
          <a:p>
            <a:pPr marL="0" indent="0">
              <a:buNone/>
            </a:pPr>
            <a:r>
              <a:rPr lang="en-US" sz="2400" dirty="0" smtClean="0"/>
              <a:t>The numerical method is unstable, we need better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86" y="1556787"/>
            <a:ext cx="5043493" cy="1222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2779452"/>
            <a:ext cx="3976803" cy="342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6" y="3166150"/>
            <a:ext cx="6626054" cy="33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method of lines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the last section, we used a simple method that worked depending on the choice of parameters</a:t>
            </a:r>
          </a:p>
          <a:p>
            <a:r>
              <a:rPr lang="en-US" sz="3200" dirty="0" smtClean="0"/>
              <a:t>We want to put this method into a general framework that can be understood via analyzing the methods</a:t>
            </a:r>
          </a:p>
          <a:p>
            <a:r>
              <a:rPr lang="en-US" sz="3200" dirty="0" smtClean="0"/>
              <a:t>This will very often avoid the need to make careful parameter choices to make a method work</a:t>
            </a:r>
          </a:p>
          <a:p>
            <a:r>
              <a:rPr lang="en-US" sz="3200" dirty="0" smtClean="0"/>
              <a:t>This general framework is called the </a:t>
            </a:r>
            <a:r>
              <a:rPr lang="en-US" sz="3200" i="1" dirty="0" smtClean="0"/>
              <a:t>method of lines</a:t>
            </a:r>
            <a:r>
              <a:rPr lang="en-US" sz="3200" dirty="0" smtClean="0"/>
              <a:t>, but it is really a family of methods.</a:t>
            </a:r>
          </a:p>
        </p:txBody>
      </p:sp>
    </p:spTree>
    <p:extLst>
      <p:ext uri="{BB962C8B-B14F-4D97-AF65-F5344CB8AC3E}">
        <p14:creationId xmlns:p14="http://schemas.microsoft.com/office/powerpoint/2010/main" val="10012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Partial differential equations (PDEs)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Chapter 5, we saw IVPs with data at one side of the domain and marching from that end (time like)</a:t>
            </a:r>
          </a:p>
          <a:p>
            <a:r>
              <a:rPr lang="en-US" sz="3200" dirty="0" smtClean="0"/>
              <a:t>In Chapter 9, we saw BVPs with data at both ends of the domain (space like)</a:t>
            </a:r>
          </a:p>
          <a:p>
            <a:r>
              <a:rPr lang="en-US" sz="3200" dirty="0" smtClean="0"/>
              <a:t>Both cases had only one independent variable</a:t>
            </a:r>
          </a:p>
          <a:p>
            <a:r>
              <a:rPr lang="en-US" sz="3200" dirty="0" smtClean="0"/>
              <a:t>For PDEs, there are two independent variables</a:t>
            </a:r>
          </a:p>
          <a:p>
            <a:r>
              <a:rPr lang="en-US" sz="3200" dirty="0" smtClean="0"/>
              <a:t>We start with one being time (like in an IVP) and one being space (like in a BVP)</a:t>
            </a:r>
          </a:p>
          <a:p>
            <a:r>
              <a:rPr lang="en-US" sz="3200" dirty="0" smtClean="0"/>
              <a:t>Sometimes called </a:t>
            </a:r>
            <a:r>
              <a:rPr lang="en-US" sz="3200" i="1" dirty="0" smtClean="0"/>
              <a:t>initial boundary value problems </a:t>
            </a:r>
            <a:r>
              <a:rPr lang="en-US" sz="3200" dirty="0" smtClean="0"/>
              <a:t>(IBVPs)</a:t>
            </a:r>
          </a:p>
        </p:txBody>
      </p:sp>
    </p:spTree>
    <p:extLst>
      <p:ext uri="{BB962C8B-B14F-4D97-AF65-F5344CB8AC3E}">
        <p14:creationId xmlns:p14="http://schemas.microsoft.com/office/powerpoint/2010/main" val="33643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1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8274"/>
                <a:ext cx="10515600" cy="5512526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use the heat equation to as the model for this approach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0&lt;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&lt;1,  0&lt;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use </a:t>
                </a:r>
                <a:r>
                  <a:rPr lang="en-US" sz="3200" i="1" dirty="0" smtClean="0"/>
                  <a:t>periodic boundary conditions</a:t>
                </a:r>
                <a:r>
                  <a:rPr lang="en-US" sz="3200" dirty="0" smtClean="0"/>
                  <a:t>, often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initial condition is a given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Exact answer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Note: periodic BCs is not the same as equal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at the ends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8274"/>
                <a:ext cx="10515600" cy="5512526"/>
              </a:xfrm>
              <a:blipFill>
                <a:blip r:embed="rId2"/>
                <a:stretch>
                  <a:fillRect l="-1333" t="-2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46" y="4925517"/>
            <a:ext cx="7458483" cy="16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225142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In the method of lines, we discretize the space variable but leave time continuous (at first)</a:t>
                </a:r>
              </a:p>
              <a:p>
                <a:r>
                  <a:rPr lang="en-US" sz="3200" dirty="0" smtClean="0"/>
                  <a:t>Then, we discretize in time second</a:t>
                </a:r>
              </a:p>
              <a:p>
                <a:r>
                  <a:rPr lang="en-US" sz="3200" dirty="0" smtClean="0"/>
                  <a:t>This will have advantages, as we shall see</a:t>
                </a:r>
              </a:p>
              <a:p>
                <a:r>
                  <a:rPr lang="en-US" sz="3200" dirty="0" smtClean="0"/>
                  <a:t>Let the grid (or nodes) be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Because the function is periodic, using a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is the same as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 smtClean="0"/>
                  <a:t>, so we only use values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In fact, this is true of a shift of m from any grid point: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225142"/>
              </a:xfrm>
              <a:blipFill>
                <a:blip r:embed="rId2"/>
                <a:stretch>
                  <a:fillRect l="-1333" t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8" y="5874883"/>
            <a:ext cx="4252065" cy="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Define the numerical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at a grid </a:t>
                </a:r>
                <a:r>
                  <a:rPr lang="en-US" sz="3200" dirty="0"/>
                  <a:t>point </a:t>
                </a:r>
                <a:r>
                  <a:rPr lang="en-US" sz="3200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 collection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 smtClean="0"/>
                  <a:t> at the grid points is the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)≈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This is called </a:t>
                </a:r>
                <a:r>
                  <a:rPr lang="en-US" sz="3200" dirty="0" err="1" smtClean="0"/>
                  <a:t>semidiscretization</a:t>
                </a:r>
                <a:endParaRPr lang="en-US" sz="3200" dirty="0" smtClean="0"/>
              </a:p>
              <a:p>
                <a:r>
                  <a:rPr lang="en-US" sz="3200" dirty="0" smtClean="0"/>
                  <a:t>Now approximate the space derivative with a differentiation matrix: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Then, the PDE is approximated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This is a system of ODEs! (IVP)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638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approximate the space derivative, we need a periodic version of the differentiation matrix: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The difference with the previous version is the nonzero elements in upper right and lower left: wrapping of u values around the end</a:t>
            </a:r>
          </a:p>
          <a:p>
            <a:r>
              <a:rPr lang="en-US" sz="3200" dirty="0" smtClean="0"/>
              <a:t>See Function 11.2.1 (</a:t>
            </a:r>
            <a:r>
              <a:rPr lang="en-US" sz="3200" dirty="0" err="1" smtClean="0"/>
              <a:t>diffper.m</a:t>
            </a:r>
            <a:r>
              <a:rPr lang="en-US" sz="3200" dirty="0" smtClean="0"/>
              <a:t>); very similar to before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16" y="2197682"/>
            <a:ext cx="5197930" cy="23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3" y="123144"/>
            <a:ext cx="7592106" cy="67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PDE is approximated by the ODE IVP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It needs the 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a constant coefficient first order IVP system</a:t>
                </a:r>
              </a:p>
              <a:p>
                <a:r>
                  <a:rPr lang="en-US" sz="3200" dirty="0" smtClean="0"/>
                  <a:t>It could be solved exactly, but this is not true generally for PDEs</a:t>
                </a:r>
              </a:p>
              <a:p>
                <a:r>
                  <a:rPr lang="en-US" sz="3200" dirty="0" smtClean="0"/>
                  <a:t>The key idea here is that </a:t>
                </a:r>
                <a:r>
                  <a:rPr lang="en-US" sz="3200" i="1" dirty="0" smtClean="0"/>
                  <a:t>we have separated the </a:t>
                </a:r>
                <a:r>
                  <a:rPr lang="en-US" sz="3200" i="1" dirty="0" err="1" smtClean="0"/>
                  <a:t>discretizations</a:t>
                </a:r>
                <a:r>
                  <a:rPr lang="en-US" sz="3200" i="1" dirty="0" smtClean="0"/>
                  <a:t> of the space and time variables</a:t>
                </a:r>
                <a:r>
                  <a:rPr lang="en-US" sz="3200" dirty="0" smtClean="0"/>
                  <a:t>, and we can make different, advantageous choices for each variable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3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PDE is approximated by the ODE IVP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It needs the 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a constant coefficient first order IVP system</a:t>
                </a:r>
              </a:p>
              <a:p>
                <a:r>
                  <a:rPr lang="en-US" sz="3200" dirty="0" smtClean="0"/>
                  <a:t>It could be solved exactly, but this is not true generally for PDEs</a:t>
                </a:r>
              </a:p>
              <a:p>
                <a:r>
                  <a:rPr lang="en-US" sz="3200" dirty="0" smtClean="0"/>
                  <a:t>The key idea here is that </a:t>
                </a:r>
                <a:r>
                  <a:rPr lang="en-US" sz="3200" i="1" dirty="0" smtClean="0"/>
                  <a:t>we have separated the </a:t>
                </a:r>
                <a:r>
                  <a:rPr lang="en-US" sz="3200" i="1" dirty="0" err="1" smtClean="0"/>
                  <a:t>discretizations</a:t>
                </a:r>
                <a:r>
                  <a:rPr lang="en-US" sz="3200" i="1" dirty="0" smtClean="0"/>
                  <a:t> of the space and time variables</a:t>
                </a:r>
                <a:r>
                  <a:rPr lang="en-US" sz="3200" dirty="0" smtClean="0"/>
                  <a:t>, and we can make different, advantageous choices for each variable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3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First, let’s revisit our Euler integrator (previous section, or AB1 of Chapter 6)</a:t>
                </a:r>
              </a:p>
              <a:p>
                <a:r>
                  <a:rPr lang="en-US" sz="3200" dirty="0" smtClean="0"/>
                  <a:t>In this case, choose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are now solving for the approximate solution 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 smtClean="0"/>
              </a:p>
              <a:p>
                <a:r>
                  <a:rPr lang="en-US" sz="3200" dirty="0" smtClean="0"/>
                  <a:t>The fully discretized equation in vector form is now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Recall that we had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appear before; it’s still here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26" y="4781006"/>
            <a:ext cx="6363506" cy="8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could use backward Euler (a.k.a. AM1 of Chapter 6)</a:t>
                </a:r>
              </a:p>
              <a:p>
                <a:r>
                  <a:rPr lang="en-US" sz="3200" dirty="0" smtClean="0"/>
                  <a:t>In this case, still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And we still seek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 smtClean="0"/>
              </a:p>
              <a:p>
                <a:r>
                  <a:rPr lang="en-US" sz="3200" dirty="0" smtClean="0"/>
                  <a:t>This time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in the PDE</a:t>
                </a:r>
                <a:endParaRPr lang="en-US" sz="3200" dirty="0"/>
              </a:p>
              <a:p>
                <a:r>
                  <a:rPr lang="en-US" sz="3200" dirty="0" smtClean="0"/>
                  <a:t>We get an implicit needing a linear system solution at each step: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14" y="5116317"/>
            <a:ext cx="7108372" cy="13106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502229" y="6032136"/>
            <a:ext cx="940184" cy="29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10515600" cy="5538650"/>
          </a:xfrm>
        </p:spPr>
        <p:txBody>
          <a:bodyPr>
            <a:noAutofit/>
          </a:bodyPr>
          <a:lstStyle/>
          <a:p>
            <a:r>
              <a:rPr lang="en-US" dirty="0" smtClean="0"/>
              <a:t>Some general setup: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Setup for Euler: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200" dirty="0" smtClean="0"/>
              <a:t>Initial condition; not periodic, but numerically close enough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Apply Euler stepping: </a:t>
            </a:r>
          </a:p>
          <a:p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39170"/>
            <a:ext cx="6942031" cy="725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9" y="2757777"/>
            <a:ext cx="5429261" cy="1011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319488"/>
            <a:ext cx="5288280" cy="486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057" y="5133852"/>
            <a:ext cx="3717585" cy="12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Black-Scholes equation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3903618" cy="5538650"/>
          </a:xfrm>
        </p:spPr>
        <p:txBody>
          <a:bodyPr>
            <a:noAutofit/>
          </a:bodyPr>
          <a:lstStyle/>
          <a:p>
            <a:r>
              <a:rPr lang="en-US" dirty="0" smtClean="0"/>
              <a:t>Plot some small times:</a:t>
            </a:r>
          </a:p>
          <a:p>
            <a:endParaRPr lang="en-US" dirty="0" smtClean="0"/>
          </a:p>
          <a:p>
            <a:r>
              <a:rPr lang="en-US" dirty="0" smtClean="0"/>
              <a:t>Looks ok at start</a:t>
            </a:r>
          </a:p>
          <a:p>
            <a:r>
              <a:rPr lang="en-US" dirty="0" smtClean="0"/>
              <a:t>But for larger times, things go haywire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Growth at ends</a:t>
            </a:r>
          </a:p>
          <a:p>
            <a:r>
              <a:rPr lang="en-US" dirty="0" smtClean="0"/>
              <a:t>Grid scale oscillations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30910"/>
            <a:ext cx="3215522" cy="493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41" y="664268"/>
            <a:ext cx="5857179" cy="3002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201624"/>
            <a:ext cx="3271240" cy="691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883" y="3657600"/>
            <a:ext cx="5758037" cy="30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1486" y="2560319"/>
            <a:ext cx="3299460" cy="2811983"/>
          </a:xfrm>
        </p:spPr>
        <p:txBody>
          <a:bodyPr>
            <a:noAutofit/>
          </a:bodyPr>
          <a:lstStyle/>
          <a:p>
            <a:r>
              <a:rPr lang="en-US" dirty="0" smtClean="0"/>
              <a:t>Explosive growth</a:t>
            </a:r>
          </a:p>
          <a:p>
            <a:r>
              <a:rPr lang="en-US" dirty="0" smtClean="0"/>
              <a:t>Nothing to do with PDE problem: instability!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7057"/>
            <a:ext cx="7630954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3903618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backward Euler</a:t>
            </a:r>
          </a:p>
          <a:p>
            <a:r>
              <a:rPr lang="en-US" dirty="0" smtClean="0"/>
              <a:t>Solve linear system to advance each step: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Stable for same step size!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977694"/>
            <a:ext cx="3745197" cy="1573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79" y="1784308"/>
            <a:ext cx="7088777" cy="3492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05" y="2446081"/>
            <a:ext cx="2975182" cy="5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222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Built-in time steppers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943996"/>
            <a:ext cx="5146766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ode45 for time stepping</a:t>
            </a:r>
          </a:p>
          <a:p>
            <a:r>
              <a:rPr lang="en-US" dirty="0" smtClean="0"/>
              <a:t>Same setup in space: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ode45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Stable!</a:t>
            </a:r>
          </a:p>
          <a:p>
            <a:r>
              <a:rPr lang="en-US" dirty="0" smtClean="0"/>
              <a:t>But lots of time steps: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11" y="1520751"/>
            <a:ext cx="6318998" cy="619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48"/>
            <a:ext cx="2383951" cy="483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22" y="2170339"/>
            <a:ext cx="2289606" cy="376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274" y="2534957"/>
            <a:ext cx="6394777" cy="1257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022" y="3773262"/>
            <a:ext cx="6050961" cy="3063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43" y="5242081"/>
            <a:ext cx="3981961" cy="111952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22150" y="2170339"/>
            <a:ext cx="1649872" cy="6077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222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Built-in time steppers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943996"/>
            <a:ext cx="7576458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ode15s for time stepping</a:t>
            </a:r>
          </a:p>
          <a:p>
            <a:r>
              <a:rPr lang="en-US" dirty="0" smtClean="0"/>
              <a:t>Same setup 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ode15s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Solution looks same (not shown)</a:t>
            </a:r>
          </a:p>
          <a:p>
            <a:r>
              <a:rPr lang="en-US" dirty="0" smtClean="0"/>
              <a:t>Far fewer time steps: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From properties of time stepping algorithm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1748"/>
            <a:ext cx="2383951" cy="483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28" y="2050172"/>
            <a:ext cx="6597972" cy="627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1" y="4267471"/>
            <a:ext cx="4693459" cy="134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725" y="4267471"/>
            <a:ext cx="4789461" cy="13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Absolute stability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Applying different time stepping methods to the constant coefficient problem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gave different results</a:t>
                </a:r>
              </a:p>
              <a:p>
                <a:r>
                  <a:rPr lang="en-US" sz="3200" dirty="0" smtClean="0"/>
                  <a:t>We need to understand this systematically</a:t>
                </a:r>
              </a:p>
              <a:p>
                <a:r>
                  <a:rPr lang="en-US" sz="3200" dirty="0" smtClean="0"/>
                  <a:t>All of the methods were “zero-stable” in the sense of 6.8 at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Still, we saw empirically that for small nonzero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there may be instability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Let’s analyze 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6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Absolute 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have the eigenvalue decomposition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𝑽𝑫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r>
                  <a:rPr lang="en-US" sz="3200" dirty="0" smtClean="0"/>
                  <a:t>Then, we can write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dirty="0" smtClean="0"/>
                  <a:t> is diagonal, the dynamics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dirty="0" smtClean="0"/>
                  <a:t> are completely decoupled</a:t>
                </a:r>
              </a:p>
              <a:p>
                <a:r>
                  <a:rPr lang="en-US" sz="3200" dirty="0" smtClean="0"/>
                  <a:t>Each row is then just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928" b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2" y="2372133"/>
            <a:ext cx="3847552" cy="166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11" y="5904412"/>
            <a:ext cx="6263198" cy="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Absolute 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This means we can focus on the model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may be a complex number</a:t>
                </a:r>
              </a:p>
              <a:p>
                <a:r>
                  <a:rPr lang="en-US" sz="3200" dirty="0" smtClean="0"/>
                  <a:t>The answer is easy: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 smtClean="0"/>
                  <a:t>, then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bounded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iff</a:t>
                </a:r>
              </a:p>
              <a:p>
                <a:r>
                  <a:rPr lang="en-US" sz="3200" dirty="0" smtClean="0"/>
                  <a:t>This is the left half of the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27" y="4271554"/>
            <a:ext cx="4981932" cy="870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80" y="5303519"/>
            <a:ext cx="2295714" cy="5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When an IVP method with step size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is applied to our model problem, the solution is bounded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only for some values of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 smtClean="0"/>
                  <a:t>                          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Example: Euler and Backward Euler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Apply Euler discretization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One 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𝜏𝜆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At any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 smtClean="0"/>
                  <a:t>, and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507" t="-2200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6088"/>
            <a:ext cx="2302219" cy="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Suppose we want to buy a stock at a price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(0), </m:t>
                    </m:r>
                  </m:oMath>
                </a14:m>
                <a:r>
                  <a:rPr lang="en-US" sz="3200" dirty="0" smtClean="0"/>
                  <a:t>and we well at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, we make money</a:t>
                </a:r>
              </a:p>
              <a:p>
                <a:r>
                  <a:rPr lang="en-US" sz="3200" dirty="0" smtClean="0"/>
                  <a:t>But 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we lose money, and possibly lots of it</a:t>
                </a:r>
              </a:p>
              <a:p>
                <a:r>
                  <a:rPr lang="en-US" sz="3200" dirty="0" smtClean="0"/>
                  <a:t>One could instead by a European call option: pay now for the option to by the stock at strike price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 smtClean="0"/>
                  <a:t> and strike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 smtClean="0"/>
                  <a:t>,  exercise the option and sell to take profit</a:t>
                </a:r>
              </a:p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/>
                  <a:t>,  </a:t>
                </a:r>
                <a:r>
                  <a:rPr lang="en-US" sz="3200" dirty="0" smtClean="0"/>
                  <a:t>not exercising means we only lose option price</a:t>
                </a:r>
                <a:endParaRPr lang="en-US" sz="3200" dirty="0"/>
              </a:p>
              <a:p>
                <a:r>
                  <a:rPr lang="en-US" sz="3200" dirty="0" smtClean="0"/>
                  <a:t>Payoff function: 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952" y="5539563"/>
            <a:ext cx="6083982" cy="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6" y="365126"/>
            <a:ext cx="7761514" cy="549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Example: Euler and Backward Euler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keep the solution bounded, we need decay</a:t>
                </a:r>
              </a:p>
              <a:p>
                <a:r>
                  <a:rPr lang="en-US" sz="3200" dirty="0" smtClean="0"/>
                  <a:t>We must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For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</m:oMath>
                </a14:m>
                <a:r>
                  <a:rPr lang="en-US" sz="3200" dirty="0" smtClean="0"/>
                  <a:t>, we can think of this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region </a:t>
                </a:r>
                <a:r>
                  <a:rPr lang="en-US" sz="3200" i="1" dirty="0" smtClean="0"/>
                  <a:t>inside</a:t>
                </a:r>
                <a:r>
                  <a:rPr lang="en-US" sz="3200" dirty="0" smtClean="0"/>
                  <a:t> closed unit disk centered at (-1,0) </a:t>
                </a:r>
              </a:p>
              <a:p>
                <a:r>
                  <a:rPr lang="en-US" sz="3200" dirty="0" smtClean="0"/>
                  <a:t>Staying inside it gives stability</a:t>
                </a:r>
              </a:p>
              <a:p>
                <a:r>
                  <a:rPr lang="en-US" sz="3200" dirty="0" smtClean="0"/>
                  <a:t>If we repeat for backward Euler, we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𝜍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get absolute stability iff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3200" dirty="0" smtClean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This is region </a:t>
                </a:r>
                <a:r>
                  <a:rPr lang="en-US" sz="3200" i="1" dirty="0" smtClean="0"/>
                  <a:t>outside</a:t>
                </a:r>
                <a:r>
                  <a:rPr lang="en-US" sz="3200" dirty="0" smtClean="0"/>
                  <a:t> open unit disk centered at (1,0)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302219" cy="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This means we can focus on the model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may be a complex number</a:t>
                </a:r>
              </a:p>
              <a:p>
                <a:r>
                  <a:rPr lang="en-US" sz="3200" dirty="0" smtClean="0"/>
                  <a:t>The answer is easy: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 smtClean="0"/>
                  <a:t>, then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bounded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iff</a:t>
                </a:r>
              </a:p>
              <a:p>
                <a:r>
                  <a:rPr lang="en-US" sz="3200" dirty="0" smtClean="0"/>
                  <a:t>This is the left half of the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27" y="4271554"/>
            <a:ext cx="4981932" cy="870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80" y="5303519"/>
            <a:ext cx="2295714" cy="5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These are </a:t>
                </a:r>
                <a:r>
                  <a:rPr lang="en-US" sz="3200" i="1" dirty="0" smtClean="0"/>
                  <a:t>regions of absolute stability</a:t>
                </a:r>
                <a:r>
                  <a:rPr lang="en-US" sz="3200" dirty="0" smtClean="0"/>
                  <a:t>, or </a:t>
                </a:r>
                <a:r>
                  <a:rPr lang="en-US" sz="3200" i="1" dirty="0" smtClean="0"/>
                  <a:t>stability regions</a:t>
                </a:r>
              </a:p>
              <a:p>
                <a:r>
                  <a:rPr lang="en-US" sz="3200" dirty="0" smtClean="0"/>
                  <a:t>It turns out that for all RK and multistep methods, just as in our example, that the only parameter that matters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𝜏𝜆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answer will be bounded iff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</m:oMath>
                </a14:m>
                <a:r>
                  <a:rPr lang="en-US" sz="3200" dirty="0" smtClean="0"/>
                  <a:t> is within some subset of the complex plane</a:t>
                </a:r>
                <a:endParaRPr lang="en-US" sz="3200" dirty="0"/>
              </a:p>
              <a:p>
                <a:r>
                  <a:rPr lang="en-US" sz="3200" dirty="0" smtClean="0"/>
                  <a:t>These can be computed from the requirement that growth cannot occur</a:t>
                </a:r>
              </a:p>
              <a:p>
                <a:r>
                  <a:rPr lang="en-US" sz="3200" dirty="0" smtClean="0"/>
                  <a:t>Here are some results for those stability regions for the model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r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1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Adams-</a:t>
            </a:r>
            <a:r>
              <a:rPr lang="en-US" dirty="0" err="1" smtClean="0">
                <a:solidFill>
                  <a:srgbClr val="0070C0"/>
                </a:solidFill>
              </a:rPr>
              <a:t>Bashforth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Explicit </a:t>
            </a:r>
            <a:r>
              <a:rPr lang="en-US" sz="3200" dirty="0" err="1" smtClean="0"/>
              <a:t>mutli</a:t>
            </a:r>
            <a:r>
              <a:rPr lang="en-US" sz="3200" dirty="0" smtClean="0"/>
              <a:t>-step method</a:t>
            </a:r>
          </a:p>
          <a:p>
            <a:r>
              <a:rPr lang="en-US" sz="3200" dirty="0" smtClean="0"/>
              <a:t>Orders 1 to 3</a:t>
            </a:r>
          </a:p>
          <a:p>
            <a:r>
              <a:rPr lang="en-US" sz="3200" dirty="0" smtClean="0"/>
              <a:t>Closed region inside the curves is stable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74" y="1175658"/>
            <a:ext cx="7188926" cy="56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Adams-Moulton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Implicit multi-step method</a:t>
            </a:r>
          </a:p>
          <a:p>
            <a:r>
              <a:rPr lang="en-US" sz="3200" dirty="0" smtClean="0"/>
              <a:t>Orders 2 to 6</a:t>
            </a:r>
          </a:p>
          <a:p>
            <a:r>
              <a:rPr lang="en-US" sz="3200" dirty="0" smtClean="0"/>
              <a:t>Closed region inside the curves is stable</a:t>
            </a:r>
          </a:p>
          <a:p>
            <a:r>
              <a:rPr lang="en-US" sz="3200" dirty="0" smtClean="0"/>
              <a:t>Region of stability is bigger than AB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1175658"/>
            <a:ext cx="6899910" cy="55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642963" cy="8105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Backward differentiation formulas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720737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Implicit multi-step method</a:t>
            </a:r>
          </a:p>
          <a:p>
            <a:r>
              <a:rPr lang="en-US" sz="3200" dirty="0" smtClean="0"/>
              <a:t>Orders 1 to 6</a:t>
            </a:r>
          </a:p>
          <a:p>
            <a:r>
              <a:rPr lang="en-US" sz="3200" dirty="0" smtClean="0"/>
              <a:t>Closed region outside the curves is stable</a:t>
            </a:r>
          </a:p>
          <a:p>
            <a:r>
              <a:rPr lang="en-US" sz="3200" dirty="0" smtClean="0"/>
              <a:t>Orders 1 and 2 stable for entire left half plane</a:t>
            </a:r>
          </a:p>
          <a:p>
            <a:r>
              <a:rPr lang="en-US" sz="3200" dirty="0" smtClean="0"/>
              <a:t>Parts of imaginary axis excluded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75658"/>
            <a:ext cx="6451963" cy="54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642963" cy="8105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</a:t>
            </a:r>
            <a:r>
              <a:rPr lang="en-US" dirty="0" err="1" smtClean="0">
                <a:solidFill>
                  <a:srgbClr val="0070C0"/>
                </a:solidFill>
              </a:rPr>
              <a:t>Runge-Kutta</a:t>
            </a:r>
            <a:r>
              <a:rPr lang="en-US" dirty="0" smtClean="0">
                <a:solidFill>
                  <a:srgbClr val="0070C0"/>
                </a:solidFill>
              </a:rPr>
              <a:t> methods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Explicit, multi-stage single-step methods</a:t>
            </a:r>
          </a:p>
          <a:p>
            <a:r>
              <a:rPr lang="en-US" sz="3200" dirty="0" smtClean="0"/>
              <a:t>Orders 1 to 4</a:t>
            </a:r>
          </a:p>
          <a:p>
            <a:r>
              <a:rPr lang="en-US" sz="3200" dirty="0" smtClean="0"/>
              <a:t>Closed region inside the curves is stable</a:t>
            </a:r>
          </a:p>
          <a:p>
            <a:r>
              <a:rPr lang="en-US" sz="3200" dirty="0" smtClean="0"/>
              <a:t>Stable for parts of imaginary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90" y="1175658"/>
            <a:ext cx="6486290" cy="50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any particular method and value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, we can use the stability region to deduce which, if any, values of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will give a bounded solution </a:t>
                </a:r>
              </a:p>
              <a:p>
                <a:r>
                  <a:rPr lang="en-US" sz="3200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                           Example: Euler method</a:t>
                </a:r>
                <a:endParaRPr lang="en-US" sz="3200" dirty="0" smtClean="0"/>
              </a:p>
              <a:p>
                <a:r>
                  <a:rPr lang="en-US" sz="3200" dirty="0" smtClean="0"/>
                  <a:t>Suppose we apply Euler discretization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Also suppose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is only on the negative real axis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We need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∈[−2,0]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for stability</a:t>
                </a:r>
              </a:p>
              <a:p>
                <a:r>
                  <a:rPr lang="en-US" sz="3200" dirty="0" smtClean="0"/>
                  <a:t>So we need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3200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 smtClean="0"/>
                  <a:t> for stability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1275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8677"/>
            <a:ext cx="2623184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353" y="364492"/>
            <a:ext cx="6337663" cy="6537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Example: Euler </a:t>
            </a:r>
            <a:r>
              <a:rPr lang="en-US" dirty="0" smtClean="0">
                <a:solidFill>
                  <a:srgbClr val="0070C0"/>
                </a:solidFill>
              </a:rPr>
              <a:t>method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suppose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, which is only on positive imaginary axis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But no part other than the origin is in the region of stability!</a:t>
                </a:r>
              </a:p>
              <a:p>
                <a:r>
                  <a:rPr lang="en-US" sz="3200" dirty="0" smtClean="0"/>
                  <a:t>(Forward) Euler will not be stable for any positive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Backward Euler is different; the whole imaginary axis is in the region of stability</a:t>
                </a:r>
              </a:p>
              <a:p>
                <a:r>
                  <a:rPr lang="en-US" sz="3200" dirty="0" smtClean="0"/>
                  <a:t>So, any choice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will be stable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623184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last example does not contradict our earlier statements</a:t>
                </a:r>
              </a:p>
              <a:p>
                <a:r>
                  <a:rPr lang="en-US" sz="3200" dirty="0" smtClean="0"/>
                  <a:t>Those earlier statements were based 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Both that limit and the limit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imply that the number of steps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But the limits behave differently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Two important trends to remember: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As the order of accuracy increases, the stability regions get smaller.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Implicit methods have larger stability regions than the corresponding explicit method.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Explains differences between ode45 (explicit)and ode15s (implicit)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  <a:blipFill>
                <a:blip r:embed="rId2"/>
                <a:stretch>
                  <a:fillRect l="-1288" t="-2313" r="-280" b="-3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9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But how to price the call option?</a:t>
                </a:r>
              </a:p>
              <a:p>
                <a:r>
                  <a:rPr lang="en-US" sz="3200" dirty="0" smtClean="0"/>
                  <a:t>The Black-Scholes equation is one way to do this: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the value of the option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the risk-free interest rate</a:t>
                </a:r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 smtClean="0"/>
                  <a:t> is the volatility of the stock (</a:t>
                </a:r>
                <a:r>
                  <a:rPr lang="en-US" sz="3200" dirty="0" err="1" smtClean="0"/>
                  <a:t>std</a:t>
                </a:r>
                <a:r>
                  <a:rPr lang="en-US" sz="3200" dirty="0" smtClean="0"/>
                  <a:t> dev of rate of return) 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 </a:t>
                </a:r>
                <a:r>
                  <a:rPr lang="en-US" sz="3200" dirty="0" smtClean="0"/>
                  <a:t>assumed constant and known Payoff function: </a:t>
                </a:r>
              </a:p>
              <a:p>
                <a:r>
                  <a:rPr lang="en-US" sz="3200" dirty="0" smtClean="0"/>
                  <a:t>At strike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and we want to solve backward 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b="-4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05" y="2246791"/>
            <a:ext cx="4350887" cy="7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651"/>
            <a:ext cx="10892246" cy="522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Consider Euler for heat equation first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1011"/>
            <a:ext cx="7107880" cy="829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52" y="2462346"/>
            <a:ext cx="6280317" cy="1169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52" y="3631474"/>
            <a:ext cx="5746219" cy="30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651"/>
            <a:ext cx="10892246" cy="522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Here’s the stability region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9166"/>
            <a:ext cx="8501743" cy="53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517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/>
                  <a:t>Now find the biggest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where all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Use it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51715"/>
              </a:xfrm>
              <a:blipFill>
                <a:blip r:embed="rId2"/>
                <a:stretch>
                  <a:fillRect l="-1456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04665"/>
            <a:ext cx="4142122" cy="259655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38199" y="4972852"/>
            <a:ext cx="5092473" cy="1153627"/>
            <a:chOff x="838200" y="4200375"/>
            <a:chExt cx="4700451" cy="10039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200375"/>
              <a:ext cx="3396516" cy="6851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859381"/>
              <a:ext cx="4700451" cy="34498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673" y="2523662"/>
            <a:ext cx="5577704" cy="3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6961"/>
            <a:ext cx="8266611" cy="5616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1172" y="2456131"/>
                <a:ext cx="4517571" cy="355278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backward Euler; we need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All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</m:oMath>
                </a14:m>
                <a:r>
                  <a:rPr lang="en-US" sz="3200" dirty="0" smtClean="0"/>
                  <a:t> values are on the negative real axis for any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Illustrated with same values as Euler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172" y="2456131"/>
                <a:ext cx="4517571" cy="3552783"/>
              </a:xfrm>
              <a:blipFill>
                <a:blip r:embed="rId3"/>
                <a:stretch>
                  <a:fillRect l="-3104" t="-3602" r="-512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ea typeface="Cambria Math" panose="02040503050406030204" pitchFamily="18" charset="0"/>
                  </a:rPr>
                  <a:t>For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that we used, the eigenvalues can be computed exactly 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, then the eigenvalues are given by </a:t>
                </a:r>
              </a:p>
              <a:p>
                <a:endParaRPr lang="en-US" sz="3200" dirty="0" smtClean="0">
                  <a:ea typeface="Cambria Math" panose="02040503050406030204" pitchFamily="18" charset="0"/>
                </a:endParaRPr>
              </a:p>
              <a:p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The eigenvalues lie within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[−4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For Euler method, this means we need a small time step: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For backward Euler, any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 smtClean="0"/>
                  <a:t> will do: it is </a:t>
                </a:r>
                <a:r>
                  <a:rPr lang="en-US" sz="3200" i="1" dirty="0" smtClean="0"/>
                  <a:t>unconditionally stable</a:t>
                </a:r>
                <a:r>
                  <a:rPr lang="en-US" sz="3200" dirty="0" smtClean="0"/>
                  <a:t> for this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  <a:blipFill>
                <a:blip r:embed="rId2"/>
                <a:stretch>
                  <a:fillRect l="-1288" t="-2203" b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11" y="2660591"/>
            <a:ext cx="6304104" cy="85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07" y="4741817"/>
            <a:ext cx="6119234" cy="3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7"/>
                <a:ext cx="10892246" cy="5329644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ea typeface="Cambria Math" panose="02040503050406030204" pitchFamily="18" charset="0"/>
                  </a:rPr>
                  <a:t>Stability is essential for a numerical solution of the problem</a:t>
                </a:r>
              </a:p>
              <a:p>
                <a:r>
                  <a:rPr lang="en-US" sz="3200" dirty="0"/>
                  <a:t>Stability only means that the error does not grow exponentially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However, both Euler and backward Euler have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accuracy in time</a:t>
                </a:r>
              </a:p>
              <a:p>
                <a:r>
                  <a:rPr lang="en-US" sz="3200" dirty="0" smtClean="0"/>
                  <a:t>To get accurate answers, both would require small steps </a:t>
                </a:r>
              </a:p>
              <a:p>
                <a:r>
                  <a:rPr lang="en-US" sz="3200" dirty="0" smtClean="0"/>
                  <a:t>But backward Euler allows for a wider range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that avoids exponentially large nonsense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7"/>
                <a:ext cx="10892246" cy="5329644"/>
              </a:xfrm>
              <a:blipFill>
                <a:blip r:embed="rId2"/>
                <a:stretch>
                  <a:fillRect l="-1288" t="-2403" r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Stiffness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PDE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was approximated by the ODE IVP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ranged from 0 to about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−4/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This meant that any explicit scheme needs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 smtClean="0"/>
                  <a:t> as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200" dirty="0" smtClean="0"/>
                  <a:t> for stability</a:t>
                </a:r>
              </a:p>
              <a:p>
                <a:r>
                  <a:rPr lang="en-US" sz="3200" dirty="0" smtClean="0"/>
                  <a:t>After diagonalization, we found that we had each element decaying rapidly: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can consider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200" dirty="0" smtClean="0"/>
                  <a:t> as a time scale for that solution component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b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6"/>
                <a:ext cx="10515600" cy="501613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semidiscrete</a:t>
                </a:r>
                <a:r>
                  <a:rPr lang="en-US" sz="3200" dirty="0" smtClean="0"/>
                  <a:t> system has many eigenvalues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Thus it has different time scales in the answer, generally</a:t>
                </a:r>
              </a:p>
              <a:p>
                <a:r>
                  <a:rPr lang="en-US" sz="3200" dirty="0" smtClean="0"/>
                  <a:t>Using the eigenvalues, scales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 eigenvalue is for any steady state component and is treated separately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6"/>
                <a:ext cx="10515600" cy="5016137"/>
              </a:xfrm>
              <a:blipFill>
                <a:blip r:embed="rId2"/>
                <a:stretch>
                  <a:fillRect l="-1333" t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0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capture the longest finite time scale, which is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 smtClean="0"/>
                  <a:t>, three things happen 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The spatial discretization becomes more accurate like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The size of the (sparse) matrix increases like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If we use an explicit time stepping method, then absolute stability requires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 time steps</a:t>
                </a:r>
                <a:endParaRPr lang="en-US" sz="3200" dirty="0" smtClean="0"/>
              </a:p>
              <a:p>
                <a:r>
                  <a:rPr lang="en-US" sz="3200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, the number of time steps can become very burdensome</a:t>
                </a:r>
              </a:p>
              <a:p>
                <a:r>
                  <a:rPr lang="en-US" sz="3200" dirty="0" smtClean="0"/>
                  <a:t>This is why implicit methods are preferred for the heat equation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265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consider an evolutionary PDE that has a solution changing in both space and time</a:t>
                </a:r>
              </a:p>
              <a:p>
                <a:r>
                  <a:rPr lang="en-US" sz="3200" dirty="0" smtClean="0"/>
                  <a:t>Use change of variable to have time-like variable go forward </a:t>
                </a:r>
              </a:p>
              <a:p>
                <a:r>
                  <a:rPr lang="en-US" sz="3200" dirty="0"/>
                  <a:t>I</a:t>
                </a:r>
                <a:r>
                  <a:rPr lang="en-US" sz="3200" dirty="0" smtClean="0"/>
                  <a:t>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is time, define 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so that for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, we have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 (just the opposite direction</a:t>
                </a:r>
              </a:p>
              <a:p>
                <a:r>
                  <a:rPr lang="en-US" sz="3200" dirty="0" smtClean="0"/>
                  <a:t>With this choice, the PDE we study is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 space variable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dependent variable is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Subscripts are derivatives w.r.t. that variable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r="-696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27" y="4140926"/>
            <a:ext cx="5311241" cy="8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Problems that have multiple time scales that differ by orders of magnitude (or orders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) are called </a:t>
                </a:r>
                <a:r>
                  <a:rPr lang="en-US" sz="3200" i="1" dirty="0" smtClean="0"/>
                  <a:t>stiff.</a:t>
                </a:r>
              </a:p>
              <a:p>
                <a:r>
                  <a:rPr lang="en-US" sz="3200" dirty="0" smtClean="0"/>
                  <a:t>It is important to note that stiffness is not a binary condition but a spectrum</a:t>
                </a:r>
              </a:p>
              <a:p>
                <a:r>
                  <a:rPr lang="en-US" sz="3200" dirty="0" smtClean="0"/>
                  <a:t>Problems with very similar time scales are certainly not stiff, but problems that have 10 or 100 times different scales may be</a:t>
                </a:r>
              </a:p>
              <a:p>
                <a:r>
                  <a:rPr lang="en-US" sz="3200" dirty="0" smtClean="0"/>
                  <a:t>Problems with 1000 times different time scales almost certainly are stiff.</a:t>
                </a:r>
              </a:p>
              <a:p>
                <a:r>
                  <a:rPr lang="en-US" sz="3200" dirty="0" smtClean="0"/>
                  <a:t>Implicit stepping often required for this kind of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378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3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All this talk of linear problems is great, but what about nonlinear problems?  </a:t>
                </a:r>
              </a:p>
              <a:p>
                <a:r>
                  <a:rPr lang="en-US" sz="3200" dirty="0" smtClean="0"/>
                  <a:t>It turns out that the link to our previous discussion absolute stability comes through linearization about the exact answer</a:t>
                </a:r>
              </a:p>
              <a:p>
                <a:r>
                  <a:rPr lang="en-US" sz="3200" dirty="0" smtClean="0"/>
                  <a:t>Consider the ODE problem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err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Perturbations, such as </a:t>
                </a:r>
                <a:r>
                  <a:rPr lang="en-US" sz="3200" dirty="0" err="1" smtClean="0"/>
                  <a:t>roundoff</a:t>
                </a:r>
                <a:r>
                  <a:rPr lang="en-US" sz="3200" dirty="0" smtClean="0"/>
                  <a:t> error, are always present</a:t>
                </a:r>
              </a:p>
              <a:p>
                <a:r>
                  <a:rPr lang="en-US" sz="3200" dirty="0" smtClean="0"/>
                  <a:t>If the exact solution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then adding a small perturbation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results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endParaRPr lang="en-US" sz="3200" i="1" dirty="0" smtClean="0"/>
              </a:p>
              <a:p>
                <a:r>
                  <a:rPr lang="en-US" sz="3200" dirty="0" smtClean="0"/>
                  <a:t>Substitute in the ODE…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378" r="-2261" b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0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small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we can carry out a multidimensional Taylor expansion (2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line) to arrive at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 Jacobian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matrix of first derivatives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200" b="1" dirty="0" smtClean="0"/>
              </a:p>
              <a:p>
                <a:endParaRPr lang="en-US" sz="3200" b="1" dirty="0"/>
              </a:p>
              <a:p>
                <a:endParaRPr lang="en-US" sz="3200" b="1" dirty="0" smtClean="0"/>
              </a:p>
              <a:p>
                <a:r>
                  <a:rPr lang="en-US" sz="3200" dirty="0" smtClean="0"/>
                  <a:t>This is the linearization of the ODE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23" y="2129245"/>
            <a:ext cx="7407874" cy="1776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06" y="4330504"/>
            <a:ext cx="2855187" cy="13093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18411" y="3357154"/>
            <a:ext cx="2873829" cy="548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4924696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make one more simplification</a:t>
                </a:r>
              </a:p>
              <a:p>
                <a:r>
                  <a:rPr lang="en-US" sz="3600" dirty="0" smtClean="0"/>
                  <a:t>“Freeze” the Jacobian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3600" dirty="0" smtClean="0"/>
                  <a:t> , the time when the linearization is performed (or the perturbation added)</a:t>
                </a:r>
              </a:p>
              <a:p>
                <a:r>
                  <a:rPr lang="en-US" sz="3600" dirty="0" smtClean="0"/>
                  <a:t>We then use a constant coefficient matrix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The linearized system is then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𝑨𝒗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This brings us back to a linear system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4924696"/>
              </a:xfrm>
              <a:blipFill>
                <a:blip r:embed="rId2"/>
                <a:stretch>
                  <a:fillRect l="-1623" t="-3094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2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5" y="416377"/>
            <a:ext cx="9600248" cy="56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857"/>
            <a:ext cx="10515600" cy="4924696"/>
          </a:xfrm>
        </p:spPr>
        <p:txBody>
          <a:bodyPr>
            <a:noAutofit/>
          </a:bodyPr>
          <a:lstStyle/>
          <a:p>
            <a:r>
              <a:rPr lang="en-US" sz="3600" dirty="0" smtClean="0"/>
              <a:t>While we have made link back to a linear system, it is only an approximation to the nonlinear problem</a:t>
            </a:r>
          </a:p>
          <a:p>
            <a:r>
              <a:rPr lang="en-US" sz="3600" dirty="0" smtClean="0"/>
              <a:t>It does give us insight however.</a:t>
            </a:r>
          </a:p>
          <a:p>
            <a:pPr marL="457200" lvl="1" indent="0">
              <a:buNone/>
            </a:pPr>
            <a:r>
              <a:rPr lang="en-US" sz="3200" b="1" dirty="0" smtClean="0"/>
              <a:t>Rule of thumb for absolute stability</a:t>
            </a:r>
            <a:r>
              <a:rPr lang="en-US" sz="3200" dirty="0" smtClean="0"/>
              <a:t>: The eigenvalues of the Jacobian appearing in the linearization about an exact solution, after scaling by the time step , must lie in the stability region of the IVP solver.</a:t>
            </a:r>
          </a:p>
          <a:p>
            <a:r>
              <a:rPr lang="en-US" sz="3600" dirty="0" smtClean="0"/>
              <a:t>This is only a rule of thumb because of those approximations, but it is a good one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92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3121"/>
            <a:ext cx="7953104" cy="140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851" y="1920552"/>
            <a:ext cx="3331029" cy="4597814"/>
          </a:xfrm>
        </p:spPr>
        <p:txBody>
          <a:bodyPr>
            <a:noAutofit/>
          </a:bodyPr>
          <a:lstStyle/>
          <a:p>
            <a:r>
              <a:rPr lang="en-US" sz="3200" dirty="0" smtClean="0"/>
              <a:t>Define constants, then they are used in three-component function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de15s</a:t>
            </a:r>
            <a:r>
              <a:rPr lang="en-US" sz="3200" dirty="0" smtClean="0"/>
              <a:t> is fast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456130"/>
            <a:ext cx="6879453" cy="24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034" y="4976108"/>
            <a:ext cx="10319657" cy="1542258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dots indicate times with solution values</a:t>
            </a:r>
          </a:p>
          <a:p>
            <a:r>
              <a:rPr lang="en-US" sz="3200" dirty="0" smtClean="0">
                <a:cs typeface="Courier New" panose="02070309020205020404" pitchFamily="49" charset="0"/>
              </a:rPr>
              <a:t>More where the solution changes rapidly: most disparate scales there?</a:t>
            </a: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09262"/>
            <a:ext cx="7835538" cy="41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68788" y="1876288"/>
                <a:ext cx="3331029" cy="4354694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ode45</a:t>
                </a:r>
                <a:r>
                  <a:rPr lang="en-US" sz="3200" dirty="0" smtClean="0"/>
                  <a:t> is slower and uses many more time steps</a:t>
                </a:r>
              </a:p>
              <a:p>
                <a:r>
                  <a:rPr lang="en-US" sz="3200" dirty="0" smtClean="0"/>
                  <a:t>What can the Jacobian tell us?</a:t>
                </a:r>
              </a:p>
              <a:p>
                <a:r>
                  <a:rPr lang="en-US" sz="3200" dirty="0" smtClean="0"/>
                  <a:t>Around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sz="3200" dirty="0" smtClean="0"/>
                  <a:t>, the time scales differ by roughly 1000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8788" y="1876288"/>
                <a:ext cx="3331029" cy="4354694"/>
              </a:xfrm>
              <a:blipFill>
                <a:blip r:embed="rId2"/>
                <a:stretch>
                  <a:fillRect l="-4205" t="-2941" r="-292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022441"/>
            <a:ext cx="7303756" cy="2491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27087"/>
            <a:ext cx="4585446" cy="25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Use these to check with RK4 stability criterion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First: stability criterion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Second: actual choice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  <a:blipFill>
                <a:blip r:embed="rId2"/>
                <a:stretch>
                  <a:fillRect l="-4205" t="-2400" r="-365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931635"/>
            <a:ext cx="4585446" cy="25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429315"/>
            <a:ext cx="5719222" cy="42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853543"/>
            <a:ext cx="1800498" cy="747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755560"/>
            <a:ext cx="3459481" cy="12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keep it clear that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 dirty="0" smtClean="0"/>
                  <a:t> represents, time, we are going to rename it back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.  The PDE is then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/>
                  <a:t>We need to find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Like an IVP, we need an </a:t>
                </a:r>
                <a:r>
                  <a:rPr lang="en-US" sz="3200" i="1" dirty="0"/>
                  <a:t>initial condition</a:t>
                </a:r>
                <a:r>
                  <a:rPr lang="en-US" sz="3200" dirty="0"/>
                  <a:t>:  </a:t>
                </a:r>
              </a:p>
              <a:p>
                <a:r>
                  <a:rPr lang="en-US" sz="3200" dirty="0" smtClean="0"/>
                  <a:t>We need stock prices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, so that is domain end, and we apply </a:t>
                </a:r>
                <a:r>
                  <a:rPr lang="en-US" sz="3200" i="1" dirty="0" smtClean="0"/>
                  <a:t>boundary conditions </a:t>
                </a:r>
                <a:r>
                  <a:rPr lang="en-US" sz="3200" dirty="0" smtClean="0"/>
                  <a:t>there:</a:t>
                </a:r>
                <a:endParaRPr lang="en-US" sz="32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139" y="3751273"/>
            <a:ext cx="2543035" cy="5461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58632" y="2081680"/>
            <a:ext cx="5837521" cy="914972"/>
            <a:chOff x="3482412" y="3328687"/>
            <a:chExt cx="5837521" cy="914972"/>
          </a:xfrm>
        </p:grpSpPr>
        <p:grpSp>
          <p:nvGrpSpPr>
            <p:cNvPr id="16" name="Group 15"/>
            <p:cNvGrpSpPr/>
            <p:nvPr/>
          </p:nvGrpSpPr>
          <p:grpSpPr>
            <a:xfrm>
              <a:off x="3482412" y="3328687"/>
              <a:ext cx="5837521" cy="914972"/>
              <a:chOff x="3482412" y="3328687"/>
              <a:chExt cx="5837521" cy="9149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2412" y="3328687"/>
                <a:ext cx="5837521" cy="914972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297680" y="3788230"/>
                <a:ext cx="169817" cy="222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91124" y="3668431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24" y="3668431"/>
                  <a:ext cx="38292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49" y="5261752"/>
            <a:ext cx="2506019" cy="13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Use these to check with RK4 stability criterion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Smaller eigenvalues between 0 and -1</a:t>
                </a:r>
              </a:p>
              <a:p>
                <a:endParaRPr lang="en-US" dirty="0"/>
              </a:p>
              <a:p>
                <a:r>
                  <a:rPr lang="en-US" dirty="0" smtClean="0"/>
                  <a:t>First: stability criterion</a:t>
                </a:r>
                <a:endParaRPr lang="en-US" dirty="0"/>
              </a:p>
              <a:p>
                <a:r>
                  <a:rPr lang="en-US" dirty="0" smtClean="0"/>
                  <a:t>Second: actual choice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  <a:blipFill>
                <a:blip r:embed="rId2"/>
                <a:stretch>
                  <a:fillRect l="-3291" t="-1829" r="-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921067"/>
            <a:ext cx="4491447" cy="282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759720"/>
            <a:ext cx="5650850" cy="24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A-stability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For our model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 smtClean="0"/>
                  <a:t>, we found that two methods that were stable for the whole left half plane: AM1 and AM2 (or backward Euler and BDF2, respectively) </a:t>
                </a:r>
              </a:p>
              <a:p>
                <a:r>
                  <a:rPr lang="en-US" sz="3600" dirty="0" smtClean="0"/>
                  <a:t>When this happens, the method is </a:t>
                </a:r>
                <a:r>
                  <a:rPr lang="en-US" sz="3600" i="1" dirty="0" smtClean="0"/>
                  <a:t>A-stable</a:t>
                </a:r>
              </a:p>
              <a:p>
                <a:r>
                  <a:rPr lang="en-US" sz="3600" dirty="0" smtClean="0"/>
                  <a:t>If this only happens in a sector of angle  in either direction from the negative real axis, then the method is called </a:t>
                </a:r>
                <a:r>
                  <a:rPr lang="en-US" sz="3600" i="1" dirty="0" smtClean="0"/>
                  <a:t>A(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 smtClean="0"/>
                  <a:t>)-stable</a:t>
                </a:r>
              </a:p>
              <a:p>
                <a:r>
                  <a:rPr lang="en-US" sz="3600" dirty="0" smtClean="0"/>
                  <a:t>The trapezoidal method is also A-stable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A-stability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355772"/>
          </a:xfrm>
        </p:spPr>
        <p:txBody>
          <a:bodyPr>
            <a:noAutofit/>
          </a:bodyPr>
          <a:lstStyle/>
          <a:p>
            <a:r>
              <a:rPr lang="en-US" sz="3600" dirty="0"/>
              <a:t>This is great, but can we get higher order A-stable methods?</a:t>
            </a:r>
          </a:p>
          <a:p>
            <a:r>
              <a:rPr lang="en-US" sz="3600" dirty="0" smtClean="0"/>
              <a:t>Can we get higher order A-stable methods?</a:t>
            </a:r>
          </a:p>
          <a:p>
            <a:r>
              <a:rPr lang="en-US" sz="3600" dirty="0" smtClean="0"/>
              <a:t>Unfortunately, the answer is no.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Trapezoidal and BDF are the best we can do</a:t>
            </a:r>
          </a:p>
          <a:p>
            <a:r>
              <a:rPr lang="en-US" sz="3600" dirty="0" smtClean="0"/>
              <a:t>RK methods similar; </a:t>
            </a:r>
            <a:r>
              <a:rPr lang="en-US" sz="3600" smtClean="0"/>
              <a:t>no details</a:t>
            </a:r>
            <a:endParaRPr lang="en-US" sz="3600" dirty="0" smtClean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0440"/>
            <a:ext cx="10926878" cy="16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11.5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Method of lines for parabolic PDEs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Method of lines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want to extend the method of lines approach to include boundary conditions and nonlinearity</a:t>
                </a:r>
                <a:endParaRPr lang="en-US" sz="3600" dirty="0" smtClean="0"/>
              </a:p>
              <a:p>
                <a:r>
                  <a:rPr lang="en-US" sz="3600" dirty="0" smtClean="0"/>
                  <a:t>The PDE we consider is of the form</a:t>
                </a:r>
              </a:p>
              <a:p>
                <a:endParaRPr lang="en-US" sz="3600" dirty="0" smtClean="0"/>
              </a:p>
              <a:p>
                <a:endParaRPr lang="en-US" sz="3600" i="1" dirty="0" smtClean="0"/>
              </a:p>
              <a:p>
                <a:r>
                  <a:rPr lang="en-US" sz="3600" dirty="0" smtClean="0"/>
                  <a:t>Th</a:t>
                </a:r>
                <a:r>
                  <a:rPr lang="en-US" sz="3600" dirty="0" smtClean="0"/>
                  <a:t>e general form for the boundary conditions are</a:t>
                </a:r>
              </a:p>
              <a:p>
                <a:pPr marL="0" indent="0">
                  <a:buNone/>
                </a:pPr>
                <a:r>
                  <a:rPr lang="en-US" sz="3600" dirty="0"/>
                  <a:t> </a:t>
                </a:r>
                <a:r>
                  <a:rPr lang="en-US" sz="3600" dirty="0" smtClean="0"/>
                  <a:t>                                                      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/>
                  <a:t> are known</a:t>
                </a:r>
              </a:p>
              <a:p>
                <a:pPr marL="0" indent="0">
                  <a:buNone/>
                </a:pPr>
                <a:r>
                  <a:rPr lang="en-US" sz="3600" dirty="0"/>
                  <a:t> </a:t>
                </a:r>
                <a:r>
                  <a:rPr lang="en-US" sz="3600" dirty="0" smtClean="0"/>
                  <a:t>                                                        constants </a:t>
                </a:r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48" y="3069771"/>
            <a:ext cx="6843998" cy="587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49" y="4558938"/>
            <a:ext cx="4916457" cy="16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 first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need to include the boundary values in the discretization</a:t>
                </a:r>
                <a:endParaRPr lang="en-US" sz="3600" dirty="0" smtClean="0"/>
              </a:p>
              <a:p>
                <a:r>
                  <a:rPr lang="en-US" sz="3600" dirty="0" smtClean="0"/>
                  <a:t>First, th</a:t>
                </a:r>
                <a:r>
                  <a:rPr lang="en-US" sz="3600" dirty="0" smtClean="0"/>
                  <a:t>e grid points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b="0" dirty="0" smtClean="0"/>
              </a:p>
              <a:p>
                <a:r>
                  <a:rPr lang="en-US" sz="3600" dirty="0" smtClean="0"/>
                  <a:t>We consider unknowns at endpoints and interior points separately:</a:t>
                </a:r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29" y="3934669"/>
            <a:ext cx="1899694" cy="17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After approximating space derivatives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600" dirty="0" smtClean="0"/>
                  <a:t>, we will have a set of ODEs for the interior unknowns:</a:t>
                </a:r>
              </a:p>
              <a:p>
                <a:pPr marL="0" indent="0">
                  <a:buNone/>
                </a:pPr>
                <a:endParaRPr lang="en-US" sz="3600" b="0" dirty="0" smtClean="0"/>
              </a:p>
              <a:p>
                <a:r>
                  <a:rPr lang="en-US" sz="3600" dirty="0" smtClean="0"/>
                  <a:t>For this system, the boundary values get used in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600" dirty="0" smtClean="0"/>
                  <a:t> to discretize the boundary conditions (really use only first and last rows):</a:t>
                </a:r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41" y="2188029"/>
            <a:ext cx="2750276" cy="113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65" y="5130462"/>
            <a:ext cx="4575675" cy="14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Solve the system for the two boundary values:</a:t>
                </a:r>
              </a:p>
              <a:p>
                <a:endParaRPr lang="en-US" sz="3600" dirty="0" smtClean="0"/>
              </a:p>
              <a:p>
                <a:pPr marL="0" indent="0">
                  <a:buNone/>
                </a:pPr>
                <a:endParaRPr lang="en-US" sz="3600" b="0" dirty="0" smtClean="0"/>
              </a:p>
              <a:p>
                <a:r>
                  <a:rPr lang="en-US" sz="3600" dirty="0" smtClean="0"/>
                  <a:t>For </a:t>
                </a:r>
                <a:r>
                  <a:rPr lang="en-US" sz="3600" dirty="0" err="1" smtClean="0"/>
                  <a:t>Dirichlet</a:t>
                </a:r>
                <a:r>
                  <a:rPr lang="en-US" sz="3600" dirty="0" smtClean="0"/>
                  <a:t> conditions,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600" b="1" dirty="0" smtClean="0"/>
                  <a:t> </a:t>
                </a:r>
                <a:r>
                  <a:rPr lang="en-US" sz="3600" dirty="0" smtClean="0"/>
                  <a:t>and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Otherwise, B and C more complicated, but known</a:t>
                </a:r>
              </a:p>
              <a:p>
                <a:r>
                  <a:rPr lang="en-US" sz="3600" dirty="0" smtClean="0"/>
                  <a:t>Let’s do an example…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1642161"/>
            <a:ext cx="3130731" cy="11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Recall the Black-Scholes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For the left BC, 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For the right BC, use the one-sided difference formula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6"/>
            <a:ext cx="2892437" cy="70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61" y="4972990"/>
            <a:ext cx="6092633" cy="12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interior points as known.</a:t>
                </a:r>
              </a:p>
              <a:p>
                <a:r>
                  <a:rPr lang="en-US" sz="3600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 smtClean="0"/>
                  <a:t> and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Write the system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600" dirty="0" smtClean="0"/>
                  <a:t>: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  … </m:t>
                            </m:r>
                            <m:sSub>
                              <m:sSubPr>
                                <m:ctrlP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Numbering will be shifted in </a:t>
                </a:r>
                <a:r>
                  <a:rPr lang="en-US" sz="3600" dirty="0" err="1" smtClean="0"/>
                  <a:t>Matlab</a:t>
                </a:r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6"/>
            <a:ext cx="2892437" cy="70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49" y="1632857"/>
            <a:ext cx="5314278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19" y="3658144"/>
            <a:ext cx="6085653" cy="9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Diffusion equations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251269"/>
          </a:xfrm>
        </p:spPr>
        <p:txBody>
          <a:bodyPr>
            <a:noAutofit/>
          </a:bodyPr>
          <a:lstStyle/>
          <a:p>
            <a:r>
              <a:rPr lang="en-US" sz="3200" dirty="0" smtClean="0"/>
              <a:t>More changes of variables can simplify the problem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to having only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 a first order time derivative 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 a second order space derivative</a:t>
            </a:r>
          </a:p>
          <a:p>
            <a:r>
              <a:rPr lang="en-US" sz="3200" dirty="0" smtClean="0"/>
              <a:t>The combination is essential for making this a </a:t>
            </a:r>
            <a:r>
              <a:rPr lang="en-US" sz="3200" i="1" dirty="0" smtClean="0"/>
              <a:t>heat</a:t>
            </a:r>
            <a:r>
              <a:rPr lang="en-US" sz="3200" dirty="0" smtClean="0"/>
              <a:t> or </a:t>
            </a:r>
            <a:r>
              <a:rPr lang="en-US" sz="3200" i="1" dirty="0" smtClean="0"/>
              <a:t>diffusion problem </a:t>
            </a:r>
            <a:r>
              <a:rPr lang="en-US" sz="3200" dirty="0" smtClean="0"/>
              <a:t>(in the original problem too)</a:t>
            </a:r>
            <a:endParaRPr lang="en-US" sz="3200" dirty="0"/>
          </a:p>
          <a:p>
            <a:r>
              <a:rPr lang="en-US" sz="3200" dirty="0" smtClean="0"/>
              <a:t>For these kinds of problems, the solution gets smoothed out with time</a:t>
            </a:r>
          </a:p>
          <a:p>
            <a:r>
              <a:rPr lang="en-US" sz="3200" dirty="0" smtClean="0"/>
              <a:t>The heat equation is </a:t>
            </a:r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01" y="5734594"/>
            <a:ext cx="5242902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674" y="365126"/>
            <a:ext cx="7265126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 2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using the </a:t>
                </a:r>
                <a:r>
                  <a:rPr lang="en-US" sz="3600" dirty="0" err="1" smtClean="0"/>
                  <a:t>Chebyshev</a:t>
                </a:r>
                <a:r>
                  <a:rPr lang="en-US" sz="3600" dirty="0" smtClean="0"/>
                  <a:t> matrix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For the derivative at the right end,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Write the system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600" dirty="0" smtClean="0"/>
                  <a:t> again: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787596" cy="61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50" y="2952205"/>
            <a:ext cx="6461280" cy="597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239" y="4493623"/>
            <a:ext cx="9737521" cy="9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Implementation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355772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to use this with the ODE for the interior points?</a:t>
            </a:r>
            <a:endParaRPr lang="en-US" sz="3600" dirty="0"/>
          </a:p>
          <a:p>
            <a:r>
              <a:rPr lang="en-US" sz="3600" dirty="0" smtClean="0"/>
              <a:t>Here’s how:</a:t>
            </a:r>
          </a:p>
          <a:p>
            <a:endParaRPr lang="en-US" sz="36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210495" y="2455817"/>
            <a:ext cx="9771010" cy="2364377"/>
            <a:chOff x="1582790" y="2272937"/>
            <a:chExt cx="9771010" cy="2364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603" y="2272937"/>
              <a:ext cx="6729810" cy="1502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2790" y="3749040"/>
              <a:ext cx="9771010" cy="88827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639" y="5081724"/>
            <a:ext cx="2773365" cy="1057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61" y="4910577"/>
            <a:ext cx="1446793" cy="13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Implementation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To extend from interior unknowns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to all unknowns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600" dirty="0" smtClean="0"/>
                  <a:t>, use a function called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extend</a:t>
                </a:r>
                <a:r>
                  <a:rPr lang="en-US" sz="3600" dirty="0" smtClean="0"/>
                  <a:t> in </a:t>
                </a:r>
                <a:r>
                  <a:rPr lang="en-US" sz="3600" dirty="0" err="1" smtClean="0"/>
                  <a:t>matlab</a:t>
                </a:r>
                <a:endParaRPr lang="en-US" sz="3600" dirty="0" smtClean="0"/>
              </a:p>
              <a:p>
                <a:r>
                  <a:rPr lang="en-US" sz="3600" dirty="0" smtClean="0"/>
                  <a:t>Appends boundary values onto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To remove the endpoints, use a function called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chop </a:t>
                </a:r>
              </a:p>
              <a:p>
                <a:r>
                  <a:rPr lang="en-US" sz="3600" dirty="0" smtClean="0">
                    <a:cs typeface="Courier New" panose="02070309020205020404" pitchFamily="49" charset="0"/>
                  </a:rPr>
                  <a:t>Simply drop endpoints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𝑢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(2: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3600" dirty="0" smtClean="0">
                  <a:cs typeface="Courier New" panose="02070309020205020404" pitchFamily="49" charset="0"/>
                </a:endParaRPr>
              </a:p>
              <a:p>
                <a:r>
                  <a:rPr lang="en-US" sz="3600" dirty="0" smtClean="0">
                    <a:cs typeface="Courier New" panose="02070309020205020404" pitchFamily="49" charset="0"/>
                  </a:rPr>
                  <a:t>We’ll use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ode15s</a:t>
                </a:r>
                <a:r>
                  <a:rPr lang="en-US" sz="3600" dirty="0" smtClean="0">
                    <a:cs typeface="Courier New" panose="02070309020205020404" pitchFamily="49" charset="0"/>
                  </a:rPr>
                  <a:t> to solve the ODE system</a:t>
                </a:r>
                <a:endParaRPr lang="en-US" sz="3600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  −1&lt;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In </a:t>
                </a:r>
                <a:r>
                  <a:rPr lang="en-US" sz="3600" dirty="0" err="1" smtClean="0"/>
                  <a:t>matlab</a:t>
                </a:r>
                <a:r>
                  <a:rPr lang="en-US" sz="3600" dirty="0" smtClean="0"/>
                  <a:t>: setup, add </a:t>
                </a:r>
                <a:r>
                  <a:rPr lang="en-US" sz="3600" dirty="0" err="1" smtClean="0"/>
                  <a:t>bcs</a:t>
                </a:r>
                <a:r>
                  <a:rPr lang="en-US" sz="3600" dirty="0" smtClean="0"/>
                  <a:t>, remove </a:t>
                </a:r>
                <a:r>
                  <a:rPr lang="en-US" sz="3600" dirty="0" err="1" smtClean="0"/>
                  <a:t>bcs</a:t>
                </a:r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r>
                  <a:rPr lang="en-US" sz="3600" dirty="0" smtClean="0"/>
                  <a:t>Now ready to solve…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57799"/>
            <a:ext cx="6607630" cy="419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577331"/>
            <a:ext cx="3577048" cy="424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8" y="4906364"/>
            <a:ext cx="3054532" cy="4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404" y="1003227"/>
            <a:ext cx="2444931" cy="535577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Define </a:t>
            </a:r>
            <a:r>
              <a:rPr lang="en-US" sz="3600" dirty="0" err="1" smtClean="0"/>
              <a:t>rhs</a:t>
            </a:r>
            <a:r>
              <a:rPr lang="en-US" sz="3600" dirty="0" smtClean="0"/>
              <a:t> of ODE</a:t>
            </a:r>
          </a:p>
          <a:p>
            <a:endParaRPr lang="en-US" sz="3600" dirty="0"/>
          </a:p>
          <a:p>
            <a:r>
              <a:rPr lang="en-US" sz="3600" dirty="0" smtClean="0"/>
              <a:t>IC and call solver</a:t>
            </a:r>
          </a:p>
          <a:p>
            <a:r>
              <a:rPr lang="en-US" sz="3600" dirty="0" smtClean="0"/>
              <a:t>Put on BCs and plot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38199" y="1083357"/>
            <a:ext cx="6607631" cy="1182788"/>
            <a:chOff x="838198" y="4157799"/>
            <a:chExt cx="6607631" cy="11827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4157799"/>
              <a:ext cx="6607630" cy="4195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199" y="4577331"/>
              <a:ext cx="3577048" cy="4243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198" y="4906364"/>
              <a:ext cx="3054532" cy="43422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70" y="2153160"/>
            <a:ext cx="8290508" cy="29295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96" y="5082668"/>
            <a:ext cx="4325713" cy="16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55280" y="1003227"/>
                <a:ext cx="3633055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Exponential bump decays faster than sinusoidal part</a:t>
                </a:r>
              </a:p>
              <a:p>
                <a:r>
                  <a:rPr lang="en-US" sz="3600" dirty="0" smtClean="0"/>
                  <a:t>What is long time solution? (that is, for</a:t>
                </a:r>
              </a:p>
              <a:p>
                <a:pPr marL="0" indent="0">
                  <a:buNone/>
                </a:pPr>
                <a:r>
                  <a:rPr lang="en-US" sz="3600" dirty="0" smtClean="0"/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600" dirty="0" smtClean="0"/>
                  <a:t>)</a:t>
                </a:r>
                <a:endParaRPr lang="en-US" sz="3600" dirty="0"/>
              </a:p>
              <a:p>
                <a:r>
                  <a:rPr lang="en-US" sz="3600" dirty="0" smtClean="0"/>
                  <a:t>Nearing that?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5280" y="1003227"/>
                <a:ext cx="3633055" cy="5355772"/>
              </a:xfrm>
              <a:blipFill>
                <a:blip r:embed="rId2"/>
                <a:stretch>
                  <a:fillRect l="-4530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218655"/>
            <a:ext cx="6150430" cy="50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6914"/>
                <a:ext cx="10515600" cy="499001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  −1&lt;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=6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−0.5)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Use </a:t>
                </a:r>
                <a:r>
                  <a:rPr lang="en-US" sz="3600" dirty="0" err="1" smtClean="0"/>
                  <a:t>Chebyshev</a:t>
                </a:r>
                <a:r>
                  <a:rPr lang="en-US" sz="3600" dirty="0" smtClean="0"/>
                  <a:t> matrices for differentiation now</a:t>
                </a:r>
              </a:p>
              <a:p>
                <a:r>
                  <a:rPr lang="en-US" sz="3600" dirty="0" smtClean="0"/>
                  <a:t>Nonlinear PDE now, but the process is the same</a:t>
                </a:r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6914"/>
                <a:ext cx="10515600" cy="4990012"/>
              </a:xfrm>
              <a:blipFill>
                <a:blip r:embed="rId2"/>
                <a:stretch>
                  <a:fillRect l="-1623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829"/>
            <a:ext cx="2438611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0" y="1436913"/>
            <a:ext cx="2392680" cy="5277395"/>
          </a:xfrm>
        </p:spPr>
        <p:txBody>
          <a:bodyPr>
            <a:noAutofit/>
          </a:bodyPr>
          <a:lstStyle/>
          <a:p>
            <a:r>
              <a:rPr lang="en-US" sz="3600" dirty="0" smtClean="0"/>
              <a:t>Setup first</a:t>
            </a:r>
          </a:p>
          <a:p>
            <a:endParaRPr lang="en-US" sz="3600" dirty="0"/>
          </a:p>
          <a:p>
            <a:r>
              <a:rPr lang="en-US" sz="3600" dirty="0" smtClean="0"/>
              <a:t>Modified function</a:t>
            </a:r>
            <a:endParaRPr lang="en-US" sz="3600" dirty="0"/>
          </a:p>
          <a:p>
            <a:r>
              <a:rPr lang="en-US" sz="3600" dirty="0" smtClean="0"/>
              <a:t>IC then solver</a:t>
            </a:r>
          </a:p>
          <a:p>
            <a:r>
              <a:rPr lang="en-US" sz="3600" dirty="0" smtClean="0"/>
              <a:t>Extend to boundary, plot </a:t>
            </a:r>
            <a:endParaRPr lang="en-US" sz="3600" dirty="0"/>
          </a:p>
          <a:p>
            <a:endParaRPr lang="en-US" sz="3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83357"/>
            <a:ext cx="6672944" cy="2929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1" y="3863455"/>
            <a:ext cx="7336025" cy="1126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1" y="4990011"/>
            <a:ext cx="4146824" cy="1541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79819"/>
            <a:ext cx="2432355" cy="5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0" y="1436913"/>
            <a:ext cx="2392680" cy="5277395"/>
          </a:xfrm>
        </p:spPr>
        <p:txBody>
          <a:bodyPr>
            <a:noAutofit/>
          </a:bodyPr>
          <a:lstStyle/>
          <a:p>
            <a:r>
              <a:rPr lang="en-US" sz="3600" dirty="0" smtClean="0"/>
              <a:t>Source causes solution values to increase with time</a:t>
            </a:r>
            <a:endParaRPr lang="en-US" sz="3600" dirty="0"/>
          </a:p>
          <a:p>
            <a:endParaRPr lang="en-US" sz="3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83357"/>
            <a:ext cx="6359435" cy="5301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0829"/>
            <a:ext cx="2438611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Recall the Black-Scholes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/>
                  <a:t>U</a:t>
                </a:r>
                <a:r>
                  <a:rPr lang="en-US" sz="3600" dirty="0" smtClean="0"/>
                  <a:t>nstable case for Euler method, finite difference method</a:t>
                </a:r>
              </a:p>
              <a:p>
                <a:r>
                  <a:rPr lang="en-US" sz="3600" dirty="0" smtClean="0"/>
                  <a:t>Right BC: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61" y="4972990"/>
            <a:ext cx="6092633" cy="1257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Verify simple exact solution for 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30668" y="3026388"/>
                <a:ext cx="8639903" cy="3408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The exact solution is: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To see this compute the derivatives in the PDE: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They are the same, so PDE satisfied</a:t>
                </a: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Put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r>
                  <a:rPr lang="en-US" sz="2400" dirty="0" smtClean="0"/>
                  <a:t> and we get zero at ends: BCs satisfied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in the solution, we get correct IC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68" y="3026388"/>
                <a:ext cx="8639903" cy="3408498"/>
              </a:xfrm>
              <a:prstGeom prst="rect">
                <a:avLst/>
              </a:prstGeom>
              <a:blipFill>
                <a:blip r:embed="rId2"/>
                <a:stretch>
                  <a:fillRect l="-105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8" y="936303"/>
            <a:ext cx="1925595" cy="488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8" y="1573460"/>
            <a:ext cx="5321938" cy="139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618" y="3232155"/>
            <a:ext cx="3160200" cy="494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750" y="3810210"/>
            <a:ext cx="2899953" cy="1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4" y="1476105"/>
            <a:ext cx="2392680" cy="47287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smtClean="0"/>
              <a:t>Right BC value</a:t>
            </a:r>
          </a:p>
          <a:p>
            <a:r>
              <a:rPr lang="en-US" sz="3600" dirty="0" smtClean="0"/>
              <a:t>ODE system, variable </a:t>
            </a:r>
            <a:r>
              <a:rPr lang="en-US" sz="3600" dirty="0" err="1" smtClean="0"/>
              <a:t>coeffs</a:t>
            </a:r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71154"/>
            <a:ext cx="7255611" cy="1397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62" y="2468880"/>
            <a:ext cx="7736072" cy="2416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62" y="4885509"/>
            <a:ext cx="6825338" cy="12932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49486" y="2299063"/>
            <a:ext cx="4180114" cy="600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4" y="1476105"/>
            <a:ext cx="2392680" cy="47287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smtClean="0"/>
              <a:t>Stable now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75657"/>
            <a:ext cx="6291731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2665</Words>
  <Application>Microsoft Office PowerPoint</Application>
  <PresentationFormat>Widescreen</PresentationFormat>
  <Paragraphs>599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Courier New</vt:lpstr>
      <vt:lpstr>Office Theme</vt:lpstr>
      <vt:lpstr>Chapter 11 Diffusion equations</vt:lpstr>
      <vt:lpstr>Partial differential equations (PDEs)</vt:lpstr>
      <vt:lpstr>Section 11.1 Black-Scholes equation</vt:lpstr>
      <vt:lpstr>Black-Scholes equation</vt:lpstr>
      <vt:lpstr>Black-Scholes equation</vt:lpstr>
      <vt:lpstr>Black-Scholes equation</vt:lpstr>
      <vt:lpstr>Black-Scholes equation</vt:lpstr>
      <vt:lpstr>Diffusion equations</vt:lpstr>
      <vt:lpstr>Example: heat equation</vt:lpstr>
      <vt:lpstr>Numerical approach to Black-Scholes</vt:lpstr>
      <vt:lpstr>Numerical approach to Black-Scholes</vt:lpstr>
      <vt:lpstr>Numerical approach to Black-Scholes</vt:lpstr>
      <vt:lpstr>Numerical approach to Black-Scholes</vt:lpstr>
      <vt:lpstr>Example: Numerical solution of Black-Scholes</vt:lpstr>
      <vt:lpstr>Example: Numerical solution of Black-Scholes</vt:lpstr>
      <vt:lpstr>Example: Numerical solution of Black-Scholes</vt:lpstr>
      <vt:lpstr>Example: Numerical solution of Black-Scholes</vt:lpstr>
      <vt:lpstr>Section 11.2 The method of lines</vt:lpstr>
      <vt:lpstr>The method of lines</vt:lpstr>
      <vt:lpstr>The method of lines</vt:lpstr>
      <vt:lpstr>The method of lines</vt:lpstr>
      <vt:lpstr>The method of lines</vt:lpstr>
      <vt:lpstr>The method of lines</vt:lpstr>
      <vt:lpstr>PowerPoint Presentation</vt:lpstr>
      <vt:lpstr>The method of lines</vt:lpstr>
      <vt:lpstr>The method of lines</vt:lpstr>
      <vt:lpstr>The method of lines</vt:lpstr>
      <vt:lpstr>The method of lines</vt:lpstr>
      <vt:lpstr>Example: Euler and Backward Euler</vt:lpstr>
      <vt:lpstr>Example: Euler and Backward Euler</vt:lpstr>
      <vt:lpstr>Example: Euler and Backward Euler</vt:lpstr>
      <vt:lpstr>Example: Euler and Backward Euler</vt:lpstr>
      <vt:lpstr>Example: Built-in time steppers</vt:lpstr>
      <vt:lpstr>Example: Built-in time steppers</vt:lpstr>
      <vt:lpstr>Section 11.3 Absolute stability</vt:lpstr>
      <vt:lpstr>The method of lines</vt:lpstr>
      <vt:lpstr>Absolute stability</vt:lpstr>
      <vt:lpstr>Absolute stability</vt:lpstr>
      <vt:lpstr>Stability regions</vt:lpstr>
      <vt:lpstr>Example: Euler and Backward Euler</vt:lpstr>
      <vt:lpstr>Stability regions</vt:lpstr>
      <vt:lpstr>Stability regions</vt:lpstr>
      <vt:lpstr>Stability regions: Adams-Bashforth</vt:lpstr>
      <vt:lpstr>Stability regions: Adams-Moulton</vt:lpstr>
      <vt:lpstr>Stability regions: Backward differentiation formulas</vt:lpstr>
      <vt:lpstr>Stability regions: Runge-Kutta methods</vt:lpstr>
      <vt:lpstr>Stability regions</vt:lpstr>
      <vt:lpstr>Example: Euler method</vt:lpstr>
      <vt:lpstr>Stability regions</vt:lpstr>
      <vt:lpstr>Stability and the heat equation</vt:lpstr>
      <vt:lpstr>Stability and the heat equation</vt:lpstr>
      <vt:lpstr>Stability and the heat equation</vt:lpstr>
      <vt:lpstr>Stability and the heat equation</vt:lpstr>
      <vt:lpstr>Stability regions</vt:lpstr>
      <vt:lpstr>Stability regions</vt:lpstr>
      <vt:lpstr>Section 11.4 Stiffness</vt:lpstr>
      <vt:lpstr>Stiffness</vt:lpstr>
      <vt:lpstr>Stiffness</vt:lpstr>
      <vt:lpstr>Stiffness</vt:lpstr>
      <vt:lpstr>Stiffness</vt:lpstr>
      <vt:lpstr>Linearization</vt:lpstr>
      <vt:lpstr>Linearization</vt:lpstr>
      <vt:lpstr>Linearization</vt:lpstr>
      <vt:lpstr>PowerPoint Presentation</vt:lpstr>
      <vt:lpstr>Linearization</vt:lpstr>
      <vt:lpstr>Oregonator and linearization</vt:lpstr>
      <vt:lpstr>Oregonator and linearization</vt:lpstr>
      <vt:lpstr>Oregonator and linearization</vt:lpstr>
      <vt:lpstr>Oregonator and linearization</vt:lpstr>
      <vt:lpstr>Oregonator and linearization</vt:lpstr>
      <vt:lpstr>A-stability</vt:lpstr>
      <vt:lpstr>A-stability</vt:lpstr>
      <vt:lpstr>Section 11.5 Method of lines for parabolic PDEs</vt:lpstr>
      <vt:lpstr>Method of lines </vt:lpstr>
      <vt:lpstr>Boundary conditions first</vt:lpstr>
      <vt:lpstr>Boundary condition removal</vt:lpstr>
      <vt:lpstr>Boundary condition removal</vt:lpstr>
      <vt:lpstr>Example: boundary removal</vt:lpstr>
      <vt:lpstr>Example: boundary removal</vt:lpstr>
      <vt:lpstr>Example: boundary removal 2</vt:lpstr>
      <vt:lpstr>Implementation</vt:lpstr>
      <vt:lpstr>Implementation</vt:lpstr>
      <vt:lpstr>Example: heat equation</vt:lpstr>
      <vt:lpstr>Example: heat equation</vt:lpstr>
      <vt:lpstr>Example: heat equation</vt:lpstr>
      <vt:lpstr>Example: nonlinear heat equation</vt:lpstr>
      <vt:lpstr>Example: nonlinear heat equation</vt:lpstr>
      <vt:lpstr>Example: nonlinear heat equation</vt:lpstr>
      <vt:lpstr>Example: Black-Scholes</vt:lpstr>
      <vt:lpstr>Example: Black-Scholes</vt:lpstr>
      <vt:lpstr>Example: Black-Scholes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Diffusion equations</dc:title>
  <dc:creator>Richard J. Braun</dc:creator>
  <cp:lastModifiedBy>Richard J. Braun</cp:lastModifiedBy>
  <cp:revision>98</cp:revision>
  <cp:lastPrinted>2018-04-05T17:33:16Z</cp:lastPrinted>
  <dcterms:created xsi:type="dcterms:W3CDTF">2018-04-02T02:00:17Z</dcterms:created>
  <dcterms:modified xsi:type="dcterms:W3CDTF">2018-04-12T07:37:49Z</dcterms:modified>
</cp:coreProperties>
</file>